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57" r:id="rId4"/>
    <p:sldId id="258" r:id="rId5"/>
    <p:sldId id="259" r:id="rId6"/>
    <p:sldId id="260" r:id="rId7"/>
    <p:sldId id="261" r:id="rId8"/>
    <p:sldId id="262" r:id="rId9"/>
    <p:sldId id="263" r:id="rId10"/>
    <p:sldId id="272" r:id="rId11"/>
    <p:sldId id="271" r:id="rId12"/>
    <p:sldId id="264" r:id="rId13"/>
    <p:sldId id="265" r:id="rId14"/>
    <p:sldId id="267" r:id="rId15"/>
    <p:sldId id="268"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7/19/2016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7/19/2016</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7/19/2016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7/19/2016</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7/19/2016</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7/19/2016</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7/19/2016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2819400"/>
            <a:ext cx="6781800" cy="1981200"/>
          </a:xfrm>
        </p:spPr>
        <p:txBody>
          <a:bodyPr>
            <a:normAutofit/>
          </a:bodyPr>
          <a:lstStyle/>
          <a:p>
            <a:endParaRPr lang="en-US" dirty="0"/>
          </a:p>
        </p:txBody>
      </p:sp>
      <p:sp>
        <p:nvSpPr>
          <p:cNvPr id="3" name="Subtitle 2"/>
          <p:cNvSpPr>
            <a:spLocks noGrp="1"/>
          </p:cNvSpPr>
          <p:nvPr>
            <p:ph type="subTitle" idx="1"/>
          </p:nvPr>
        </p:nvSpPr>
        <p:spPr/>
        <p:txBody>
          <a:bodyPr>
            <a:normAutofit/>
          </a:bodyPr>
          <a:lstStyle/>
          <a:p>
            <a:pPr algn="ctr"/>
            <a:endParaRPr lang="en-US" dirty="0" smtClean="0">
              <a:solidFill>
                <a:srgbClr val="00B050"/>
              </a:solidFill>
            </a:endParaRPr>
          </a:p>
          <a:p>
            <a:pPr algn="ctr"/>
            <a:endParaRPr lang="en-US" dirty="0" smtClean="0">
              <a:solidFill>
                <a:srgbClr val="00B050"/>
              </a:solidFill>
            </a:endParaRPr>
          </a:p>
          <a:p>
            <a:endParaRPr lang="en-US" dirty="0"/>
          </a:p>
        </p:txBody>
      </p:sp>
      <p:pic>
        <p:nvPicPr>
          <p:cNvPr id="6" name="Picture 5" descr="download (3).jpg"/>
          <p:cNvPicPr>
            <a:picLocks noChangeAspect="1"/>
          </p:cNvPicPr>
          <p:nvPr/>
        </p:nvPicPr>
        <p:blipFill>
          <a:blip r:embed="rId2"/>
          <a:stretch>
            <a:fillRect/>
          </a:stretch>
        </p:blipFill>
        <p:spPr>
          <a:xfrm>
            <a:off x="2286000" y="0"/>
            <a:ext cx="6858000" cy="6858000"/>
          </a:xfrm>
          <a:prstGeom prst="rect">
            <a:avLst/>
          </a:prstGeo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endParaRPr lang="en-US" dirty="0"/>
          </a:p>
        </p:txBody>
      </p:sp>
      <p:sp>
        <p:nvSpPr>
          <p:cNvPr id="3" name="Content Placeholder 2"/>
          <p:cNvSpPr>
            <a:spLocks noGrp="1"/>
          </p:cNvSpPr>
          <p:nvPr>
            <p:ph sz="quarter" idx="1"/>
          </p:nvPr>
        </p:nvSpPr>
        <p:spPr>
          <a:xfrm>
            <a:off x="457200" y="685800"/>
            <a:ext cx="7467600" cy="5788152"/>
          </a:xfrm>
        </p:spPr>
        <p:txBody>
          <a:bodyPr/>
          <a:lstStyle/>
          <a:p>
            <a:r>
              <a:rPr lang="en-US" dirty="0" smtClean="0"/>
              <a:t>DC Heater also assist to complete chemical reaction between lime contents and juice impurities which not only reduce </a:t>
            </a:r>
            <a:r>
              <a:rPr lang="en-US" dirty="0" err="1" smtClean="0"/>
              <a:t>CaO</a:t>
            </a:r>
            <a:r>
              <a:rPr lang="en-US" dirty="0" smtClean="0"/>
              <a:t> contents of juice, but also produce heavy Mud </a:t>
            </a:r>
            <a:r>
              <a:rPr lang="en-US" dirty="0" err="1" smtClean="0"/>
              <a:t>floc</a:t>
            </a:r>
            <a:r>
              <a:rPr lang="en-US" dirty="0" smtClean="0"/>
              <a:t> necessary for rapid settling of mud in Clarifier ( resulting rise in purity of juice and better clarification).</a:t>
            </a:r>
          </a:p>
          <a:p>
            <a:r>
              <a:rPr lang="en-US" dirty="0" smtClean="0"/>
              <a:t>Complete reaction mechanism can be achieved by increasing entropy of molecules through time and again hitting with metal parts of Heater </a:t>
            </a:r>
            <a:r>
              <a:rPr lang="en-US" dirty="0" err="1" smtClean="0"/>
              <a:t>i.e</a:t>
            </a:r>
            <a:r>
              <a:rPr lang="en-US" dirty="0" smtClean="0"/>
              <a:t> deflection plates and contact trays. ( as mention in next slide).</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US" sz="2800" dirty="0" smtClean="0">
                <a:solidFill>
                  <a:srgbClr val="C00000"/>
                </a:solidFill>
              </a:rPr>
              <a:t>Design of DC Heater (HWSML)</a:t>
            </a:r>
            <a:endParaRPr lang="en-US" dirty="0"/>
          </a:p>
        </p:txBody>
      </p:sp>
      <p:pic>
        <p:nvPicPr>
          <p:cNvPr id="4" name="Content Placeholder 5" descr="D.C.J HEATER-Model 2.jpg"/>
          <p:cNvPicPr>
            <a:picLocks noGrp="1" noChangeAspect="1"/>
          </p:cNvPicPr>
          <p:nvPr>
            <p:ph sz="quarter" idx="1"/>
          </p:nvPr>
        </p:nvPicPr>
        <p:blipFill>
          <a:blip r:embed="rId2" cstate="print"/>
          <a:stretch>
            <a:fillRect/>
          </a:stretch>
        </p:blipFill>
        <p:spPr>
          <a:xfrm>
            <a:off x="0" y="685800"/>
            <a:ext cx="8077200" cy="6172200"/>
          </a:xfrm>
        </p:spPr>
      </p:pic>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chemeClr val="accent1">
                    <a:lumMod val="75000"/>
                  </a:schemeClr>
                </a:solidFill>
              </a:rPr>
              <a:t>Installation of WEIR box</a:t>
            </a:r>
          </a:p>
        </p:txBody>
      </p:sp>
      <p:sp>
        <p:nvSpPr>
          <p:cNvPr id="3" name="Content Placeholder 2"/>
          <p:cNvSpPr>
            <a:spLocks noGrp="1"/>
          </p:cNvSpPr>
          <p:nvPr>
            <p:ph sz="quarter" idx="1"/>
          </p:nvPr>
        </p:nvSpPr>
        <p:spPr/>
        <p:txBody>
          <a:bodyPr/>
          <a:lstStyle/>
          <a:p>
            <a:pPr>
              <a:buClr>
                <a:schemeClr val="accent3"/>
              </a:buClr>
              <a:buNone/>
              <a:defRPr/>
            </a:pPr>
            <a:r>
              <a:rPr lang="en-US" dirty="0" smtClean="0"/>
              <a:t>For smooth laminar juice flow before entrance of juice in Clarifier.</a:t>
            </a:r>
          </a:p>
          <a:p>
            <a:pPr>
              <a:buClr>
                <a:schemeClr val="accent3"/>
              </a:buClr>
              <a:buNone/>
              <a:defRPr/>
            </a:pPr>
            <a:r>
              <a:rPr lang="en-US" dirty="0" smtClean="0">
                <a:solidFill>
                  <a:schemeClr val="accent1">
                    <a:lumMod val="75000"/>
                  </a:schemeClr>
                </a:solidFill>
              </a:rPr>
              <a:t>Design of Weir Box</a:t>
            </a:r>
          </a:p>
          <a:p>
            <a:pPr>
              <a:buClr>
                <a:schemeClr val="accent3"/>
              </a:buClr>
              <a:buNone/>
              <a:defRPr/>
            </a:pPr>
            <a:r>
              <a:rPr lang="en-US" dirty="0" smtClean="0">
                <a:solidFill>
                  <a:schemeClr val="accent1">
                    <a:lumMod val="75000"/>
                  </a:schemeClr>
                </a:solidFill>
              </a:rPr>
              <a:t>Dimension = 4x4x6 Feet</a:t>
            </a:r>
          </a:p>
          <a:p>
            <a:endParaRPr lang="en-US" dirty="0"/>
          </a:p>
        </p:txBody>
      </p:sp>
      <p:pic>
        <p:nvPicPr>
          <p:cNvPr id="9" name="Picture 8" descr="CLARIFIER-Model.jpg"/>
          <p:cNvPicPr>
            <a:picLocks noChangeAspect="1"/>
          </p:cNvPicPr>
          <p:nvPr/>
        </p:nvPicPr>
        <p:blipFill>
          <a:blip r:embed="rId2" cstate="print"/>
          <a:stretch>
            <a:fillRect/>
          </a:stretch>
        </p:blipFill>
        <p:spPr>
          <a:xfrm>
            <a:off x="5486400" y="3352800"/>
            <a:ext cx="3276600" cy="3505200"/>
          </a:xfrm>
          <a:prstGeom prst="rect">
            <a:avLst/>
          </a:prstGeom>
        </p:spPr>
      </p:pic>
      <p:pic>
        <p:nvPicPr>
          <p:cNvPr id="10" name="Picture 9" descr="WIRE BOX 2.jpg"/>
          <p:cNvPicPr>
            <a:picLocks noChangeAspect="1"/>
          </p:cNvPicPr>
          <p:nvPr/>
        </p:nvPicPr>
        <p:blipFill>
          <a:blip r:embed="rId3"/>
          <a:stretch>
            <a:fillRect/>
          </a:stretch>
        </p:blipFill>
        <p:spPr>
          <a:xfrm>
            <a:off x="0" y="3352800"/>
            <a:ext cx="5562600" cy="3505200"/>
          </a:xfrm>
          <a:prstGeom prst="rect">
            <a:avLst/>
          </a:prstGeom>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Conclusion</a:t>
            </a:r>
            <a:endParaRPr lang="en-US" dirty="0">
              <a:solidFill>
                <a:srgbClr val="C00000"/>
              </a:solidFill>
            </a:endParaRPr>
          </a:p>
        </p:txBody>
      </p:sp>
      <p:sp>
        <p:nvSpPr>
          <p:cNvPr id="3" name="Content Placeholder 2"/>
          <p:cNvSpPr>
            <a:spLocks noGrp="1"/>
          </p:cNvSpPr>
          <p:nvPr>
            <p:ph sz="quarter" idx="1"/>
          </p:nvPr>
        </p:nvSpPr>
        <p:spPr/>
        <p:txBody>
          <a:bodyPr/>
          <a:lstStyle/>
          <a:p>
            <a:pPr>
              <a:lnSpc>
                <a:spcPct val="90000"/>
              </a:lnSpc>
              <a:buNone/>
            </a:pPr>
            <a:r>
              <a:rPr lang="en-US" dirty="0" smtClean="0"/>
              <a:t>If there are not thousand of dollars available for big modification does not means that a small effort cannot be unique and give thoroughly satisfying results and is not the final seal on the project.</a:t>
            </a:r>
          </a:p>
          <a:p>
            <a:pPr>
              <a:lnSpc>
                <a:spcPct val="90000"/>
              </a:lnSpc>
              <a:buNone/>
            </a:pPr>
            <a:r>
              <a:rPr lang="en-US" dirty="0" smtClean="0"/>
              <a:t>Installation of only one DC Heater  at secondary juice heating last stage has a remarkable results. </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ACKNOWLEDGMENT</a:t>
            </a:r>
            <a:endParaRPr lang="en-US" dirty="0">
              <a:solidFill>
                <a:srgbClr val="C00000"/>
              </a:solidFill>
            </a:endParaRPr>
          </a:p>
        </p:txBody>
      </p:sp>
      <p:sp>
        <p:nvSpPr>
          <p:cNvPr id="3" name="Content Placeholder 2"/>
          <p:cNvSpPr>
            <a:spLocks noGrp="1"/>
          </p:cNvSpPr>
          <p:nvPr>
            <p:ph sz="quarter" idx="1"/>
          </p:nvPr>
        </p:nvSpPr>
        <p:spPr/>
        <p:txBody>
          <a:bodyPr/>
          <a:lstStyle/>
          <a:p>
            <a:r>
              <a:rPr lang="en-US" dirty="0" smtClean="0">
                <a:latin typeface="Book Antiqua" pitchFamily="18" charset="0"/>
              </a:rPr>
              <a:t>Author is highly grateful to higher management for presentation of this paper in P.S.S.T convention. Special thanks to the whole HWSML team.</a:t>
            </a:r>
            <a:endParaRPr lang="en-US"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sp>
        <p:nvSpPr>
          <p:cNvPr id="3" name="Text Placeholder 2"/>
          <p:cNvSpPr>
            <a:spLocks noGrp="1"/>
          </p:cNvSpPr>
          <p:nvPr>
            <p:ph type="body" idx="1"/>
          </p:nvPr>
        </p:nvSpPr>
        <p:spPr/>
        <p:txBody>
          <a:bodyPr>
            <a:normAutofit lnSpcReduction="10000"/>
          </a:bodyPr>
          <a:lstStyle/>
          <a:p>
            <a:endParaRPr lang="en-US" dirty="0" smtClean="0"/>
          </a:p>
          <a:p>
            <a:endParaRPr lang="en-US" dirty="0" smtClean="0"/>
          </a:p>
          <a:p>
            <a:endParaRPr lang="en-US" dirty="0" smtClean="0"/>
          </a:p>
          <a:p>
            <a:r>
              <a:rPr lang="en-US" dirty="0" smtClean="0"/>
              <a:t>				Any Questions</a:t>
            </a:r>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667000"/>
            <a:ext cx="6172200" cy="2819400"/>
          </a:xfrm>
        </p:spPr>
        <p:txBody>
          <a:bodyPr>
            <a:normAutofit/>
          </a:bodyPr>
          <a:lstStyle/>
          <a:p>
            <a:r>
              <a:rPr lang="en-US" sz="2800" dirty="0" err="1" smtClean="0">
                <a:solidFill>
                  <a:srgbClr val="00B050"/>
                </a:solidFill>
                <a:latin typeface="Book Antiqua" pitchFamily="18" charset="0"/>
              </a:rPr>
              <a:t>Haseeb</a:t>
            </a:r>
            <a:r>
              <a:rPr lang="en-US" sz="2800" dirty="0" smtClean="0">
                <a:solidFill>
                  <a:srgbClr val="00B050"/>
                </a:solidFill>
                <a:latin typeface="Book Antiqua" pitchFamily="18" charset="0"/>
              </a:rPr>
              <a:t> Waqas Sugar Mills Ltd</a:t>
            </a:r>
            <a:r>
              <a:rPr lang="en-US" sz="2800" dirty="0" smtClean="0">
                <a:solidFill>
                  <a:srgbClr val="FF0000"/>
                </a:solidFill>
                <a:latin typeface="Book Antiqua" pitchFamily="18" charset="0"/>
              </a:rPr>
              <a:t/>
            </a:r>
            <a:br>
              <a:rPr lang="en-US" sz="2800" dirty="0" smtClean="0">
                <a:solidFill>
                  <a:srgbClr val="FF0000"/>
                </a:solidFill>
                <a:latin typeface="Book Antiqua" pitchFamily="18" charset="0"/>
              </a:rPr>
            </a:br>
            <a:r>
              <a:rPr lang="en-US" sz="2800" dirty="0" smtClean="0">
                <a:solidFill>
                  <a:srgbClr val="FF0000"/>
                </a:solidFill>
                <a:latin typeface="Book Antiqua" pitchFamily="18" charset="0"/>
              </a:rPr>
              <a:t/>
            </a:r>
            <a:br>
              <a:rPr lang="en-US" sz="2800" dirty="0" smtClean="0">
                <a:solidFill>
                  <a:srgbClr val="FF0000"/>
                </a:solidFill>
                <a:latin typeface="Book Antiqua" pitchFamily="18" charset="0"/>
              </a:rPr>
            </a:br>
            <a:r>
              <a:rPr lang="en-US" sz="2800" dirty="0" smtClean="0">
                <a:solidFill>
                  <a:srgbClr val="FF0000"/>
                </a:solidFill>
                <a:latin typeface="Book Antiqua" pitchFamily="18" charset="0"/>
              </a:rPr>
              <a:t/>
            </a:r>
            <a:br>
              <a:rPr lang="en-US" sz="2800" dirty="0" smtClean="0">
                <a:solidFill>
                  <a:srgbClr val="FF0000"/>
                </a:solidFill>
                <a:latin typeface="Book Antiqua" pitchFamily="18" charset="0"/>
              </a:rPr>
            </a:br>
            <a:r>
              <a:rPr lang="en-US" sz="2800" dirty="0" smtClean="0">
                <a:solidFill>
                  <a:srgbClr val="FF0000"/>
                </a:solidFill>
                <a:latin typeface="Book Antiqua" pitchFamily="18" charset="0"/>
              </a:rPr>
              <a:t/>
            </a:r>
            <a:br>
              <a:rPr lang="en-US" sz="2800" dirty="0" smtClean="0">
                <a:solidFill>
                  <a:srgbClr val="FF0000"/>
                </a:solidFill>
                <a:latin typeface="Book Antiqua" pitchFamily="18" charset="0"/>
              </a:rPr>
            </a:br>
            <a:r>
              <a:rPr lang="en-US" sz="2800" dirty="0" smtClean="0">
                <a:solidFill>
                  <a:schemeClr val="accent1">
                    <a:lumMod val="75000"/>
                  </a:schemeClr>
                </a:solidFill>
                <a:latin typeface="Book Antiqua" pitchFamily="18" charset="0"/>
              </a:rPr>
              <a:t>EFFICIENCY OF JUICE CLARIFIER</a:t>
            </a:r>
            <a:endParaRPr lang="en-US" dirty="0">
              <a:solidFill>
                <a:schemeClr val="accent1">
                  <a:lumMod val="75000"/>
                </a:schemeClr>
              </a:solidFill>
            </a:endParaRPr>
          </a:p>
        </p:txBody>
      </p:sp>
      <p:sp>
        <p:nvSpPr>
          <p:cNvPr id="3" name="Subtitle 2"/>
          <p:cNvSpPr>
            <a:spLocks noGrp="1"/>
          </p:cNvSpPr>
          <p:nvPr>
            <p:ph type="subTitle" idx="1"/>
          </p:nvPr>
        </p:nvSpPr>
        <p:spPr/>
        <p:txBody>
          <a:bodyPr>
            <a:normAutofit fontScale="85000" lnSpcReduction="20000"/>
          </a:bodyPr>
          <a:lstStyle/>
          <a:p>
            <a:pPr algn="ctr"/>
            <a:endParaRPr lang="en-US" dirty="0" smtClean="0">
              <a:solidFill>
                <a:srgbClr val="00B050"/>
              </a:solidFill>
            </a:endParaRPr>
          </a:p>
          <a:p>
            <a:pPr algn="ctr"/>
            <a:endParaRPr lang="en-US" dirty="0" smtClean="0">
              <a:solidFill>
                <a:srgbClr val="00B050"/>
              </a:solidFill>
            </a:endParaRPr>
          </a:p>
          <a:p>
            <a:pPr algn="ctr"/>
            <a:endParaRPr lang="en-US" dirty="0" smtClean="0">
              <a:solidFill>
                <a:srgbClr val="00B050"/>
              </a:solidFill>
            </a:endParaRPr>
          </a:p>
          <a:p>
            <a:pPr algn="ctr"/>
            <a:r>
              <a:rPr lang="en-US" dirty="0" smtClean="0">
                <a:solidFill>
                  <a:schemeClr val="bg2">
                    <a:lumMod val="10000"/>
                  </a:schemeClr>
                </a:solidFill>
              </a:rPr>
              <a:t>PRESENTED BY: ATIF SATTAR</a:t>
            </a:r>
          </a:p>
          <a:p>
            <a:pPr algn="ctr"/>
            <a:r>
              <a:rPr lang="en-US" dirty="0" smtClean="0">
                <a:solidFill>
                  <a:schemeClr val="bg2">
                    <a:lumMod val="10000"/>
                  </a:schemeClr>
                </a:solidFill>
              </a:rPr>
              <a:t>			</a:t>
            </a:r>
            <a:r>
              <a:rPr lang="en-US" sz="1400" dirty="0" smtClean="0">
                <a:solidFill>
                  <a:schemeClr val="bg2">
                    <a:lumMod val="10000"/>
                  </a:schemeClr>
                </a:solidFill>
              </a:rPr>
              <a:t>(GENERAL MANAGER)</a:t>
            </a:r>
            <a:endParaRPr lang="en-US" dirty="0" smtClean="0">
              <a:solidFill>
                <a:schemeClr val="bg2">
                  <a:lumMod val="10000"/>
                </a:schemeClr>
              </a:solidFill>
            </a:endParaRPr>
          </a:p>
          <a:p>
            <a:endParaRPr lang="en-US" dirty="0"/>
          </a:p>
        </p:txBody>
      </p:sp>
      <p:pic>
        <p:nvPicPr>
          <p:cNvPr id="4" name="Picture 3" descr="DC Heater.jpg"/>
          <p:cNvPicPr>
            <a:picLocks noChangeAspect="1"/>
          </p:cNvPicPr>
          <p:nvPr/>
        </p:nvPicPr>
        <p:blipFill>
          <a:blip r:embed="rId2"/>
          <a:stretch>
            <a:fillRect/>
          </a:stretch>
        </p:blipFill>
        <p:spPr>
          <a:xfrm>
            <a:off x="0" y="0"/>
            <a:ext cx="4267200" cy="3048000"/>
          </a:xfrm>
          <a:prstGeom prst="rect">
            <a:avLst/>
          </a:prstGeom>
        </p:spPr>
      </p:pic>
      <p:pic>
        <p:nvPicPr>
          <p:cNvPr id="6" name="Picture 6" descr="C:\Users\kcc\Desktop\clients_clip_image011.jpg"/>
          <p:cNvPicPr>
            <a:picLocks noChangeAspect="1" noChangeArrowheads="1"/>
          </p:cNvPicPr>
          <p:nvPr/>
        </p:nvPicPr>
        <p:blipFill>
          <a:blip r:embed="rId3"/>
          <a:srcRect/>
          <a:stretch>
            <a:fillRect/>
          </a:stretch>
        </p:blipFill>
        <p:spPr bwMode="auto">
          <a:xfrm>
            <a:off x="1524000" y="3048000"/>
            <a:ext cx="838200" cy="762000"/>
          </a:xfrm>
          <a:prstGeom prst="rect">
            <a:avLst/>
          </a:prstGeom>
          <a:noFill/>
          <a:ln w="9525">
            <a:noFill/>
            <a:miter lim="800000"/>
            <a:headEnd/>
            <a:tailEnd/>
          </a:ln>
        </p:spPr>
      </p:pic>
      <p:pic>
        <p:nvPicPr>
          <p:cNvPr id="9" name="Picture 8" descr="CLARIFIER-Model.jpg"/>
          <p:cNvPicPr>
            <a:picLocks noChangeAspect="1"/>
          </p:cNvPicPr>
          <p:nvPr/>
        </p:nvPicPr>
        <p:blipFill>
          <a:blip r:embed="rId4" cstate="print"/>
          <a:stretch>
            <a:fillRect/>
          </a:stretch>
        </p:blipFill>
        <p:spPr>
          <a:xfrm>
            <a:off x="4267200" y="1"/>
            <a:ext cx="4876800" cy="3047999"/>
          </a:xfrm>
          <a:prstGeom prst="rect">
            <a:avLst/>
          </a:prstGeom>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solidFill>
                  <a:srgbClr val="C00000"/>
                </a:solidFill>
              </a:rPr>
              <a:t>ABSTRACT</a:t>
            </a:r>
            <a:endParaRPr lang="en-US" dirty="0">
              <a:solidFill>
                <a:srgbClr val="C00000"/>
              </a:solidFill>
            </a:endParaRPr>
          </a:p>
        </p:txBody>
      </p:sp>
      <p:sp>
        <p:nvSpPr>
          <p:cNvPr id="3" name="Content Placeholder 2"/>
          <p:cNvSpPr>
            <a:spLocks noGrp="1"/>
          </p:cNvSpPr>
          <p:nvPr>
            <p:ph sz="quarter" idx="1"/>
          </p:nvPr>
        </p:nvSpPr>
        <p:spPr>
          <a:xfrm>
            <a:off x="457200" y="1066800"/>
            <a:ext cx="7467600" cy="5407152"/>
          </a:xfrm>
        </p:spPr>
        <p:txBody>
          <a:bodyPr>
            <a:normAutofit/>
          </a:bodyPr>
          <a:lstStyle/>
          <a:p>
            <a:pPr>
              <a:buNone/>
            </a:pPr>
            <a:endParaRPr lang="en-US" dirty="0" smtClean="0">
              <a:latin typeface="Book Antiqua" pitchFamily="18" charset="0"/>
            </a:endParaRPr>
          </a:p>
          <a:p>
            <a:r>
              <a:rPr lang="en-US" dirty="0" smtClean="0">
                <a:latin typeface="Book Antiqua" pitchFamily="18" charset="0"/>
              </a:rPr>
              <a:t>Over the year clarification system in sugar industry has been improved. This presentation is also related the issue of juice clarification in SRI clarifier (due to its low retention time). Temperature fluctuation create major problem in juice clarification, The HWSML has faced the same problem (mostly at cane crushing fluctuation). The problem has been rectified  by maintaining constant Temp. of juice and Reduction in juice velocity by installation of DC Heater along with Weir Box and get a great benefit, as now the cost of production is at peak and price of sugar is low.</a:t>
            </a:r>
          </a:p>
          <a:p>
            <a:endParaRPr lang="en-US"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sz="3600" dirty="0" smtClean="0">
                <a:solidFill>
                  <a:srgbClr val="C00000"/>
                </a:solidFill>
              </a:rPr>
              <a:t>INTRODUCTION</a:t>
            </a:r>
            <a:endParaRPr lang="en-US" sz="3600" dirty="0">
              <a:solidFill>
                <a:srgbClr val="C00000"/>
              </a:solidFill>
            </a:endParaRPr>
          </a:p>
        </p:txBody>
      </p:sp>
      <p:sp>
        <p:nvSpPr>
          <p:cNvPr id="3" name="Content Placeholder 2"/>
          <p:cNvSpPr>
            <a:spLocks noGrp="1"/>
          </p:cNvSpPr>
          <p:nvPr>
            <p:ph sz="quarter" idx="1"/>
          </p:nvPr>
        </p:nvSpPr>
        <p:spPr>
          <a:xfrm>
            <a:off x="457200" y="1143000"/>
            <a:ext cx="7467600" cy="5330952"/>
          </a:xfrm>
        </p:spPr>
        <p:txBody>
          <a:bodyPr>
            <a:normAutofit/>
          </a:bodyPr>
          <a:lstStyle/>
          <a:p>
            <a:pPr algn="just">
              <a:buNone/>
            </a:pPr>
            <a:r>
              <a:rPr lang="en-US" dirty="0" smtClean="0">
                <a:latin typeface="Book Antiqua" pitchFamily="18" charset="0"/>
              </a:rPr>
              <a:t>The clear juice play a vital  role during processing and key to produce good quality of sugar with minimum loss.</a:t>
            </a:r>
          </a:p>
          <a:p>
            <a:pPr algn="just">
              <a:buNone/>
            </a:pPr>
            <a:r>
              <a:rPr lang="en-US" dirty="0" smtClean="0">
                <a:latin typeface="Book Antiqua" pitchFamily="18" charset="0"/>
              </a:rPr>
              <a:t>There are number of factors depending upon the clarifier efficiency and juice clarity.</a:t>
            </a:r>
          </a:p>
          <a:p>
            <a:pPr algn="just"/>
            <a:r>
              <a:rPr lang="en-US" dirty="0" smtClean="0">
                <a:latin typeface="Book Antiqua" pitchFamily="18" charset="0"/>
              </a:rPr>
              <a:t>Temperature of juice</a:t>
            </a:r>
          </a:p>
          <a:p>
            <a:pPr algn="just"/>
            <a:r>
              <a:rPr lang="en-US" dirty="0" smtClean="0">
                <a:latin typeface="Book Antiqua" pitchFamily="18" charset="0"/>
              </a:rPr>
              <a:t>Retention time</a:t>
            </a:r>
          </a:p>
          <a:p>
            <a:pPr algn="just"/>
            <a:r>
              <a:rPr lang="en-US" dirty="0" smtClean="0">
                <a:latin typeface="Book Antiqua" pitchFamily="18" charset="0"/>
              </a:rPr>
              <a:t>Juice velocity</a:t>
            </a:r>
          </a:p>
          <a:p>
            <a:pPr algn="just"/>
            <a:r>
              <a:rPr lang="en-US" dirty="0" smtClean="0">
                <a:latin typeface="Book Antiqua" pitchFamily="18" charset="0"/>
              </a:rPr>
              <a:t>PH</a:t>
            </a:r>
          </a:p>
          <a:p>
            <a:pPr algn="just"/>
            <a:r>
              <a:rPr lang="en-US" dirty="0" smtClean="0">
                <a:latin typeface="Book Antiqua" pitchFamily="18" charset="0"/>
              </a:rPr>
              <a:t>P</a:t>
            </a:r>
            <a:r>
              <a:rPr lang="en-US" dirty="0" smtClean="0">
                <a:latin typeface="Calibri"/>
              </a:rPr>
              <a:t>₂ O₅</a:t>
            </a:r>
          </a:p>
          <a:p>
            <a:pPr algn="just"/>
            <a:r>
              <a:rPr lang="en-US" dirty="0" smtClean="0">
                <a:latin typeface="Calibri"/>
              </a:rPr>
              <a:t>Flow </a:t>
            </a:r>
            <a:r>
              <a:rPr lang="en-US" dirty="0" smtClean="0">
                <a:latin typeface="Book Antiqua" pitchFamily="18" charset="0"/>
              </a:rPr>
              <a:t>Rate</a:t>
            </a:r>
          </a:p>
          <a:p>
            <a:pPr algn="just"/>
            <a:r>
              <a:rPr lang="en-US" dirty="0" smtClean="0">
                <a:latin typeface="Book Antiqua" pitchFamily="18" charset="0"/>
              </a:rPr>
              <a:t>Mud Volume</a:t>
            </a:r>
          </a:p>
          <a:p>
            <a:pPr algn="just"/>
            <a:endParaRPr lang="en-US" dirty="0" smtClean="0">
              <a:latin typeface="Book Antiqua" pitchFamily="18" charset="0"/>
            </a:endParaRPr>
          </a:p>
          <a:p>
            <a:endParaRPr lang="en-US"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C00000"/>
                </a:solidFill>
              </a:rPr>
              <a:t>CONTD</a:t>
            </a:r>
            <a:r>
              <a:rPr lang="en-US" b="1" dirty="0" smtClean="0"/>
              <a:t>…</a:t>
            </a:r>
            <a:endParaRPr lang="en-US" dirty="0"/>
          </a:p>
        </p:txBody>
      </p:sp>
      <p:sp>
        <p:nvSpPr>
          <p:cNvPr id="3" name="Content Placeholder 2"/>
          <p:cNvSpPr>
            <a:spLocks noGrp="1"/>
          </p:cNvSpPr>
          <p:nvPr>
            <p:ph sz="quarter" idx="1"/>
          </p:nvPr>
        </p:nvSpPr>
        <p:spPr/>
        <p:txBody>
          <a:bodyPr/>
          <a:lstStyle/>
          <a:p>
            <a:pPr algn="just">
              <a:lnSpc>
                <a:spcPct val="90000"/>
              </a:lnSpc>
            </a:pPr>
            <a:r>
              <a:rPr lang="en-US" dirty="0" smtClean="0">
                <a:latin typeface="Book Antiqua" pitchFamily="18" charset="0"/>
              </a:rPr>
              <a:t>Gases Removal</a:t>
            </a:r>
          </a:p>
          <a:p>
            <a:pPr algn="just">
              <a:lnSpc>
                <a:spcPct val="90000"/>
              </a:lnSpc>
            </a:pPr>
            <a:r>
              <a:rPr lang="en-US" dirty="0" err="1" smtClean="0">
                <a:latin typeface="Book Antiqua" pitchFamily="18" charset="0"/>
              </a:rPr>
              <a:t>Brix</a:t>
            </a:r>
            <a:r>
              <a:rPr lang="en-US" dirty="0" smtClean="0">
                <a:latin typeface="Book Antiqua" pitchFamily="18" charset="0"/>
              </a:rPr>
              <a:t> of juice</a:t>
            </a:r>
          </a:p>
          <a:p>
            <a:pPr algn="just">
              <a:lnSpc>
                <a:spcPct val="90000"/>
              </a:lnSpc>
            </a:pPr>
            <a:r>
              <a:rPr lang="en-US" dirty="0" smtClean="0">
                <a:latin typeface="Book Antiqua" pitchFamily="18" charset="0"/>
              </a:rPr>
              <a:t>Flocculent dose</a:t>
            </a:r>
          </a:p>
          <a:p>
            <a:pPr algn="just">
              <a:lnSpc>
                <a:spcPct val="90000"/>
              </a:lnSpc>
            </a:pPr>
            <a:r>
              <a:rPr lang="en-US" dirty="0" err="1" smtClean="0">
                <a:latin typeface="Book Antiqua" pitchFamily="18" charset="0"/>
              </a:rPr>
              <a:t>Bagacillo</a:t>
            </a:r>
            <a:r>
              <a:rPr lang="en-US" dirty="0" smtClean="0">
                <a:latin typeface="Book Antiqua" pitchFamily="18" charset="0"/>
              </a:rPr>
              <a:t> quantity</a:t>
            </a:r>
          </a:p>
          <a:p>
            <a:pPr algn="just">
              <a:lnSpc>
                <a:spcPct val="90000"/>
              </a:lnSpc>
            </a:pPr>
            <a:r>
              <a:rPr lang="en-US" dirty="0" smtClean="0">
                <a:latin typeface="Book Antiqua" pitchFamily="18" charset="0"/>
              </a:rPr>
              <a:t> Complete chemical reaction of </a:t>
            </a:r>
            <a:r>
              <a:rPr lang="en-US" dirty="0" err="1" smtClean="0">
                <a:latin typeface="Book Antiqua" pitchFamily="18" charset="0"/>
              </a:rPr>
              <a:t>CaO</a:t>
            </a:r>
            <a:endParaRPr lang="en-US" dirty="0" smtClean="0">
              <a:latin typeface="Book Antiqua" pitchFamily="18" charset="0"/>
            </a:endParaRPr>
          </a:p>
          <a:p>
            <a:pPr algn="just">
              <a:lnSpc>
                <a:spcPct val="90000"/>
              </a:lnSpc>
            </a:pPr>
            <a:endParaRPr lang="en-US" dirty="0" smtClean="0">
              <a:latin typeface="Book Antiqua" pitchFamily="18" charset="0"/>
            </a:endParaRPr>
          </a:p>
          <a:p>
            <a:pPr algn="just">
              <a:lnSpc>
                <a:spcPct val="90000"/>
              </a:lnSpc>
              <a:buNone/>
            </a:pPr>
            <a:r>
              <a:rPr lang="en-US" dirty="0" smtClean="0">
                <a:latin typeface="Book Antiqua" pitchFamily="18" charset="0"/>
              </a:rPr>
              <a:t>But the major factor is constant and consistent temperature of SRI clarifier around the clock (due to its short retention time). </a:t>
            </a:r>
          </a:p>
          <a:p>
            <a:pPr algn="just">
              <a:lnSpc>
                <a:spcPct val="90000"/>
              </a:lnSpc>
              <a:buNone/>
            </a:pPr>
            <a:r>
              <a:rPr lang="en-US" dirty="0" smtClean="0">
                <a:latin typeface="Book Antiqua" pitchFamily="18" charset="0"/>
              </a:rPr>
              <a:t>Due to low temperature the </a:t>
            </a:r>
            <a:r>
              <a:rPr lang="en-US" dirty="0" err="1" smtClean="0">
                <a:latin typeface="Book Antiqua" pitchFamily="18" charset="0"/>
              </a:rPr>
              <a:t>bagacillo</a:t>
            </a:r>
            <a:r>
              <a:rPr lang="en-US" dirty="0" smtClean="0">
                <a:latin typeface="Book Antiqua" pitchFamily="18" charset="0"/>
              </a:rPr>
              <a:t> and mud carryovers create a major problem during sugar boiling and processing.</a:t>
            </a:r>
          </a:p>
          <a:p>
            <a:endParaRPr lang="en-US" dirty="0"/>
          </a:p>
        </p:txBody>
      </p:sp>
      <p:pic>
        <p:nvPicPr>
          <p:cNvPr id="4" name="Picture 3" descr="Juice clarifier.jpg"/>
          <p:cNvPicPr>
            <a:picLocks noChangeAspect="1"/>
          </p:cNvPicPr>
          <p:nvPr/>
        </p:nvPicPr>
        <p:blipFill>
          <a:blip r:embed="rId2" cstate="print"/>
          <a:stretch>
            <a:fillRect/>
          </a:stretch>
        </p:blipFill>
        <p:spPr>
          <a:xfrm>
            <a:off x="6019800" y="762000"/>
            <a:ext cx="2057400" cy="1447800"/>
          </a:xfrm>
          <a:prstGeom prst="rect">
            <a:avLst/>
          </a:prstGeom>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r>
              <a:rPr lang="en-US" sz="3600" dirty="0" smtClean="0">
                <a:solidFill>
                  <a:srgbClr val="C00000"/>
                </a:solidFill>
              </a:rPr>
              <a:t>CONTD</a:t>
            </a:r>
            <a:r>
              <a:rPr lang="en-US" b="1" dirty="0" smtClean="0"/>
              <a:t>…</a:t>
            </a:r>
            <a:endParaRPr lang="en-US" dirty="0"/>
          </a:p>
        </p:txBody>
      </p:sp>
      <p:sp>
        <p:nvSpPr>
          <p:cNvPr id="3" name="Content Placeholder 2"/>
          <p:cNvSpPr>
            <a:spLocks noGrp="1"/>
          </p:cNvSpPr>
          <p:nvPr>
            <p:ph sz="quarter" idx="1"/>
          </p:nvPr>
        </p:nvSpPr>
        <p:spPr>
          <a:xfrm>
            <a:off x="457200" y="990600"/>
            <a:ext cx="7467600" cy="5483352"/>
          </a:xfrm>
        </p:spPr>
        <p:txBody>
          <a:bodyPr>
            <a:normAutofit/>
          </a:bodyPr>
          <a:lstStyle/>
          <a:p>
            <a:pPr marL="457200" indent="-457200" algn="just">
              <a:lnSpc>
                <a:spcPct val="90000"/>
              </a:lnSpc>
              <a:buFont typeface="+mj-lt"/>
              <a:buAutoNum type="arabicPeriod"/>
            </a:pPr>
            <a:r>
              <a:rPr lang="en-US" dirty="0" smtClean="0">
                <a:latin typeface="Book Antiqua" pitchFamily="18" charset="0"/>
              </a:rPr>
              <a:t> Cleaning problems at Evaporator and reduction in H.S </a:t>
            </a:r>
          </a:p>
          <a:p>
            <a:pPr marL="457200" indent="-457200" algn="just">
              <a:lnSpc>
                <a:spcPct val="90000"/>
              </a:lnSpc>
              <a:buFont typeface="+mj-lt"/>
              <a:buAutoNum type="arabicPeriod"/>
            </a:pPr>
            <a:r>
              <a:rPr lang="en-US" dirty="0" smtClean="0">
                <a:latin typeface="Book Antiqua" pitchFamily="18" charset="0"/>
              </a:rPr>
              <a:t>Chocking of Centrifugal screens and Reduction in screening area.</a:t>
            </a:r>
          </a:p>
          <a:p>
            <a:pPr marL="457200" indent="-457200" algn="just">
              <a:lnSpc>
                <a:spcPct val="90000"/>
              </a:lnSpc>
              <a:buFont typeface="+mj-lt"/>
              <a:buAutoNum type="arabicPeriod"/>
            </a:pPr>
            <a:r>
              <a:rPr lang="en-US" dirty="0" smtClean="0">
                <a:latin typeface="Book Antiqua" pitchFamily="18" charset="0"/>
              </a:rPr>
              <a:t>Exhaustibility of F.M.</a:t>
            </a:r>
          </a:p>
          <a:p>
            <a:pPr marL="457200" indent="-457200" algn="just">
              <a:lnSpc>
                <a:spcPct val="90000"/>
              </a:lnSpc>
              <a:buFont typeface="+mj-lt"/>
              <a:buAutoNum type="arabicPeriod"/>
            </a:pPr>
            <a:r>
              <a:rPr lang="en-US" dirty="0" smtClean="0">
                <a:latin typeface="Book Antiqua" pitchFamily="18" charset="0"/>
              </a:rPr>
              <a:t>Product color</a:t>
            </a:r>
          </a:p>
          <a:p>
            <a:pPr marL="457200" indent="-457200" algn="just">
              <a:lnSpc>
                <a:spcPct val="90000"/>
              </a:lnSpc>
              <a:buFont typeface="+mj-lt"/>
              <a:buAutoNum type="arabicPeriod"/>
            </a:pPr>
            <a:r>
              <a:rPr lang="en-US" dirty="0" smtClean="0">
                <a:latin typeface="Book Antiqua" pitchFamily="18" charset="0"/>
              </a:rPr>
              <a:t>Sugar loss</a:t>
            </a:r>
          </a:p>
          <a:p>
            <a:pPr marL="457200" indent="-457200" algn="just">
              <a:lnSpc>
                <a:spcPct val="90000"/>
              </a:lnSpc>
              <a:buNone/>
            </a:pPr>
            <a:r>
              <a:rPr lang="en-US" dirty="0" smtClean="0">
                <a:latin typeface="Book Antiqua" pitchFamily="18" charset="0"/>
              </a:rPr>
              <a:t>For removal of </a:t>
            </a:r>
            <a:r>
              <a:rPr lang="en-US" dirty="0" err="1" smtClean="0">
                <a:latin typeface="Book Antiqua" pitchFamily="18" charset="0"/>
              </a:rPr>
              <a:t>Bagacillo</a:t>
            </a:r>
            <a:r>
              <a:rPr lang="en-US" dirty="0" smtClean="0">
                <a:latin typeface="Book Antiqua" pitchFamily="18" charset="0"/>
              </a:rPr>
              <a:t> and Mud carryovers various good steps has been taken in sugar industry. Like rotary screen and retention time etc.</a:t>
            </a:r>
          </a:p>
          <a:p>
            <a:pPr marL="457200" indent="-457200" algn="just">
              <a:lnSpc>
                <a:spcPct val="90000"/>
              </a:lnSpc>
              <a:buNone/>
            </a:pPr>
            <a:r>
              <a:rPr lang="en-US" dirty="0" smtClean="0">
                <a:latin typeface="Book Antiqua" pitchFamily="18" charset="0"/>
              </a:rPr>
              <a:t>In Season 2014 – 15 HWSM Ltd has been taken step to over come the problems which gave a remarkable success.</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US" sz="2700" b="1" dirty="0" smtClean="0">
                <a:solidFill>
                  <a:srgbClr val="C00000"/>
                </a:solidFill>
              </a:rPr>
              <a:t>CONTD</a:t>
            </a:r>
            <a:r>
              <a:rPr lang="en-US" b="1" dirty="0" smtClean="0"/>
              <a:t>…</a:t>
            </a:r>
            <a:endParaRPr lang="en-US" dirty="0"/>
          </a:p>
        </p:txBody>
      </p:sp>
      <p:sp>
        <p:nvSpPr>
          <p:cNvPr id="3" name="Content Placeholder 2"/>
          <p:cNvSpPr>
            <a:spLocks noGrp="1"/>
          </p:cNvSpPr>
          <p:nvPr>
            <p:ph sz="quarter" idx="1"/>
          </p:nvPr>
        </p:nvSpPr>
        <p:spPr>
          <a:xfrm>
            <a:off x="457200" y="609600"/>
            <a:ext cx="7467600" cy="5864352"/>
          </a:xfrm>
        </p:spPr>
        <p:txBody>
          <a:bodyPr>
            <a:normAutofit fontScale="92500" lnSpcReduction="10000"/>
          </a:bodyPr>
          <a:lstStyle/>
          <a:p>
            <a:pPr>
              <a:buNone/>
            </a:pPr>
            <a:r>
              <a:rPr lang="en-US" b="1" dirty="0" smtClean="0"/>
              <a:t>(A). Installation of Direct Contact heater at secondary juice heating (107</a:t>
            </a:r>
            <a:r>
              <a:rPr lang="en-US" b="1" dirty="0" smtClean="0">
                <a:latin typeface="Calibri"/>
              </a:rPr>
              <a:t>⁰c) at</a:t>
            </a:r>
            <a:r>
              <a:rPr lang="en-US" b="1" dirty="0" smtClean="0"/>
              <a:t> last stage by 1</a:t>
            </a:r>
            <a:r>
              <a:rPr lang="en-US" b="1" baseline="30000" dirty="0" smtClean="0"/>
              <a:t>st</a:t>
            </a:r>
            <a:r>
              <a:rPr lang="en-US" b="1" dirty="0" smtClean="0"/>
              <a:t> </a:t>
            </a:r>
            <a:r>
              <a:rPr lang="en-US" b="1" dirty="0" err="1" smtClean="0"/>
              <a:t>vapour</a:t>
            </a:r>
            <a:r>
              <a:rPr lang="en-US" b="1" dirty="0" smtClean="0"/>
              <a:t> ( 112</a:t>
            </a:r>
            <a:r>
              <a:rPr lang="en-US" b="1" dirty="0" smtClean="0">
                <a:latin typeface="Calibri"/>
              </a:rPr>
              <a:t>⁰c).</a:t>
            </a:r>
          </a:p>
          <a:p>
            <a:pPr>
              <a:buNone/>
            </a:pPr>
            <a:r>
              <a:rPr lang="en-US" b="1" dirty="0" smtClean="0">
                <a:latin typeface="Calibri"/>
              </a:rPr>
              <a:t>(B). Installation of weir box at juice entry in Clarifier.</a:t>
            </a:r>
          </a:p>
          <a:p>
            <a:pPr>
              <a:buNone/>
            </a:pPr>
            <a:r>
              <a:rPr lang="en-US" dirty="0" smtClean="0">
                <a:latin typeface="Calibri"/>
              </a:rPr>
              <a:t>(A). Direct contact Heater not only economical in shape of cost and cleaning but also help to reduce energy required and assets to complete the chemical reaction between </a:t>
            </a:r>
            <a:r>
              <a:rPr lang="en-US" dirty="0" err="1" smtClean="0">
                <a:latin typeface="Calibri"/>
              </a:rPr>
              <a:t>CaO</a:t>
            </a:r>
            <a:r>
              <a:rPr lang="en-US" dirty="0" smtClean="0">
                <a:latin typeface="Calibri"/>
              </a:rPr>
              <a:t> contents and P₂O₅ contents of juice</a:t>
            </a:r>
          </a:p>
          <a:p>
            <a:r>
              <a:rPr lang="en-US" dirty="0" smtClean="0">
                <a:latin typeface="Calibri"/>
              </a:rPr>
              <a:t>The energy balance of DC Heater is given below.</a:t>
            </a:r>
          </a:p>
          <a:p>
            <a:r>
              <a:rPr lang="en-US" dirty="0" smtClean="0">
                <a:latin typeface="Calibri"/>
              </a:rPr>
              <a:t>Cane crushing = 8000 TCD @ 333 Ton / hour.</a:t>
            </a:r>
          </a:p>
          <a:p>
            <a:r>
              <a:rPr lang="en-US" dirty="0" smtClean="0">
                <a:latin typeface="Calibri"/>
              </a:rPr>
              <a:t>Exhaust Steam (125⁰C) required = 8.8 Ton / hour to raise temperature(from 92⁰C to 107⁰ C)</a:t>
            </a:r>
          </a:p>
          <a:p>
            <a:r>
              <a:rPr lang="en-US" dirty="0" smtClean="0">
                <a:latin typeface="Calibri"/>
              </a:rPr>
              <a:t>Exhaust Steam Heating value 522 Kcal/kg.</a:t>
            </a:r>
          </a:p>
          <a:p>
            <a:r>
              <a:rPr lang="en-US" dirty="0" smtClean="0">
                <a:latin typeface="Calibri"/>
              </a:rPr>
              <a:t>1</a:t>
            </a:r>
            <a:r>
              <a:rPr lang="en-US" baseline="30000" dirty="0" smtClean="0">
                <a:latin typeface="Calibri"/>
              </a:rPr>
              <a:t>st</a:t>
            </a:r>
            <a:r>
              <a:rPr lang="en-US" dirty="0" smtClean="0">
                <a:latin typeface="Calibri"/>
              </a:rPr>
              <a:t>  </a:t>
            </a:r>
            <a:r>
              <a:rPr lang="en-US" dirty="0" err="1" smtClean="0">
                <a:latin typeface="Calibri"/>
              </a:rPr>
              <a:t>Vapour</a:t>
            </a:r>
            <a:r>
              <a:rPr lang="en-US" dirty="0" smtClean="0">
                <a:latin typeface="Calibri"/>
              </a:rPr>
              <a:t>  (112⁰C) required = 8.65 Ton / hour</a:t>
            </a:r>
          </a:p>
          <a:p>
            <a:pPr>
              <a:buNone/>
            </a:pPr>
            <a:r>
              <a:rPr lang="en-US" dirty="0" smtClean="0">
                <a:latin typeface="Calibri"/>
              </a:rPr>
              <a:t>   Indirect Heating to raise temperature(from 92⁰C to 107⁰ C) </a:t>
            </a:r>
          </a:p>
          <a:p>
            <a:pPr>
              <a:buNone/>
            </a:pPr>
            <a:r>
              <a:rPr lang="en-US" dirty="0" smtClean="0">
                <a:latin typeface="Calibri"/>
              </a:rPr>
              <a:t>	1</a:t>
            </a:r>
            <a:r>
              <a:rPr lang="en-US" baseline="30000" dirty="0" smtClean="0">
                <a:latin typeface="Calibri"/>
              </a:rPr>
              <a:t>st</a:t>
            </a:r>
            <a:r>
              <a:rPr lang="en-US" dirty="0" smtClean="0">
                <a:latin typeface="Calibri"/>
              </a:rPr>
              <a:t> </a:t>
            </a:r>
            <a:r>
              <a:rPr lang="en-US" dirty="0" err="1" smtClean="0">
                <a:latin typeface="Calibri"/>
              </a:rPr>
              <a:t>vap</a:t>
            </a:r>
            <a:r>
              <a:rPr lang="en-US" dirty="0" smtClean="0">
                <a:latin typeface="Calibri"/>
              </a:rPr>
              <a:t>. Heating value 531 Kcal/kg.</a:t>
            </a:r>
          </a:p>
          <a:p>
            <a:endParaRPr lang="en-US"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smtClean="0">
                <a:solidFill>
                  <a:srgbClr val="C00000"/>
                </a:solidFill>
              </a:rPr>
              <a:t>CONTD</a:t>
            </a:r>
            <a:r>
              <a:rPr lang="en-US" b="1" dirty="0" smtClean="0"/>
              <a:t>…</a:t>
            </a:r>
            <a:endParaRPr lang="en-US" dirty="0"/>
          </a:p>
        </p:txBody>
      </p:sp>
      <p:sp>
        <p:nvSpPr>
          <p:cNvPr id="3" name="Content Placeholder 2"/>
          <p:cNvSpPr>
            <a:spLocks noGrp="1"/>
          </p:cNvSpPr>
          <p:nvPr>
            <p:ph sz="quarter" idx="1"/>
          </p:nvPr>
        </p:nvSpPr>
        <p:spPr>
          <a:xfrm>
            <a:off x="457200" y="990600"/>
            <a:ext cx="7467600" cy="5483352"/>
          </a:xfrm>
        </p:spPr>
        <p:txBody>
          <a:bodyPr>
            <a:normAutofit lnSpcReduction="10000"/>
          </a:bodyPr>
          <a:lstStyle/>
          <a:p>
            <a:r>
              <a:rPr lang="en-US" dirty="0" smtClean="0">
                <a:latin typeface="Calibri"/>
              </a:rPr>
              <a:t>1</a:t>
            </a:r>
            <a:r>
              <a:rPr lang="en-US" baseline="30000" dirty="0" smtClean="0">
                <a:latin typeface="Calibri"/>
              </a:rPr>
              <a:t>st</a:t>
            </a:r>
            <a:r>
              <a:rPr lang="en-US" dirty="0" smtClean="0">
                <a:latin typeface="Calibri"/>
              </a:rPr>
              <a:t>  </a:t>
            </a:r>
            <a:r>
              <a:rPr lang="en-US" dirty="0" err="1" smtClean="0">
                <a:latin typeface="Calibri"/>
              </a:rPr>
              <a:t>Vapour</a:t>
            </a:r>
            <a:r>
              <a:rPr lang="en-US" dirty="0" smtClean="0">
                <a:latin typeface="Calibri"/>
              </a:rPr>
              <a:t>  (112⁰C) required = 7.14 Ton / hour</a:t>
            </a:r>
          </a:p>
          <a:p>
            <a:pPr>
              <a:buNone/>
            </a:pPr>
            <a:r>
              <a:rPr lang="en-US" dirty="0" smtClean="0">
                <a:latin typeface="Calibri"/>
              </a:rPr>
              <a:t>   Direct Heating to raise temperature(from 92⁰C to 107⁰ C) 1</a:t>
            </a:r>
            <a:r>
              <a:rPr lang="en-US" baseline="30000" dirty="0" smtClean="0">
                <a:latin typeface="Calibri"/>
              </a:rPr>
              <a:t>st</a:t>
            </a:r>
            <a:r>
              <a:rPr lang="en-US" dirty="0" smtClean="0">
                <a:latin typeface="Calibri"/>
              </a:rPr>
              <a:t> </a:t>
            </a:r>
            <a:r>
              <a:rPr lang="en-US" dirty="0" err="1" smtClean="0">
                <a:latin typeface="Calibri"/>
              </a:rPr>
              <a:t>vap</a:t>
            </a:r>
            <a:r>
              <a:rPr lang="en-US" dirty="0" smtClean="0">
                <a:latin typeface="Calibri"/>
              </a:rPr>
              <a:t>. Heating value 643 Kcal/kg.</a:t>
            </a:r>
          </a:p>
          <a:p>
            <a:r>
              <a:rPr lang="en-US" dirty="0" smtClean="0">
                <a:latin typeface="Calibri"/>
              </a:rPr>
              <a:t>Energy saving by direct heating = 1.51 Ton / hour.</a:t>
            </a:r>
          </a:p>
          <a:p>
            <a:r>
              <a:rPr lang="en-US" dirty="0" smtClean="0">
                <a:latin typeface="Calibri"/>
              </a:rPr>
              <a:t>Extra energy required due to addition of water (N/5) = 1.43 Ton / hour.</a:t>
            </a:r>
          </a:p>
          <a:p>
            <a:pPr>
              <a:buNone/>
            </a:pPr>
            <a:endParaRPr lang="en-US" dirty="0" smtClean="0">
              <a:latin typeface="Calibri"/>
            </a:endParaRPr>
          </a:p>
          <a:p>
            <a:pPr>
              <a:buNone/>
            </a:pPr>
            <a:r>
              <a:rPr lang="en-US" dirty="0" smtClean="0">
                <a:latin typeface="Calibri"/>
              </a:rPr>
              <a:t>There is no big difference between heat loss and gain, (because some heat loss in leakages due to indirect heating) but gain a lot of  following advantages. </a:t>
            </a:r>
          </a:p>
          <a:p>
            <a:r>
              <a:rPr lang="en-US" dirty="0" smtClean="0">
                <a:latin typeface="Calibri"/>
              </a:rPr>
              <a:t>The exhaust steam saving will be used for Pre juice heating of final stage to rise juice temperature 115⁰C  - 120⁰C minimum for spontaneously evaporation and rise in Temp. of </a:t>
            </a:r>
            <a:r>
              <a:rPr lang="en-US" dirty="0" err="1" smtClean="0">
                <a:latin typeface="Calibri"/>
              </a:rPr>
              <a:t>vapours</a:t>
            </a:r>
            <a:r>
              <a:rPr lang="en-US" dirty="0" smtClean="0">
                <a:latin typeface="Calibri"/>
              </a:rPr>
              <a:t> specially in Robert evaporators.</a:t>
            </a:r>
          </a:p>
          <a:p>
            <a:endParaRPr lang="en-U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CONTD</a:t>
            </a:r>
            <a:r>
              <a:rPr lang="en-US" b="1" dirty="0" smtClean="0"/>
              <a:t>…</a:t>
            </a:r>
            <a:endParaRPr lang="en-US" dirty="0"/>
          </a:p>
        </p:txBody>
      </p:sp>
      <p:sp>
        <p:nvSpPr>
          <p:cNvPr id="3" name="Content Placeholder 2"/>
          <p:cNvSpPr>
            <a:spLocks noGrp="1"/>
          </p:cNvSpPr>
          <p:nvPr>
            <p:ph sz="quarter" idx="1"/>
          </p:nvPr>
        </p:nvSpPr>
        <p:spPr/>
        <p:txBody>
          <a:bodyPr/>
          <a:lstStyle/>
          <a:p>
            <a:r>
              <a:rPr lang="en-US" dirty="0" smtClean="0"/>
              <a:t>Constant and consistent  juice Temp. (</a:t>
            </a:r>
            <a:r>
              <a:rPr lang="en-US" dirty="0" smtClean="0">
                <a:latin typeface="Calibri"/>
              </a:rPr>
              <a:t>107⁰C ) </a:t>
            </a:r>
            <a:r>
              <a:rPr lang="en-US" dirty="0" smtClean="0"/>
              <a:t>maintained by 1</a:t>
            </a:r>
            <a:r>
              <a:rPr lang="en-US" baseline="30000" dirty="0" smtClean="0"/>
              <a:t>st</a:t>
            </a:r>
            <a:r>
              <a:rPr lang="en-US" dirty="0" smtClean="0"/>
              <a:t> </a:t>
            </a:r>
            <a:r>
              <a:rPr lang="en-US" dirty="0" err="1" smtClean="0"/>
              <a:t>vapour</a:t>
            </a:r>
            <a:r>
              <a:rPr lang="en-US" dirty="0" smtClean="0"/>
              <a:t>.</a:t>
            </a:r>
            <a:endParaRPr lang="en-US" dirty="0" smtClean="0">
              <a:latin typeface="Calibri"/>
            </a:endParaRPr>
          </a:p>
          <a:p>
            <a:r>
              <a:rPr lang="en-US" dirty="0" smtClean="0">
                <a:latin typeface="Calibri"/>
              </a:rPr>
              <a:t>Due to extra addition of water juice </a:t>
            </a:r>
            <a:r>
              <a:rPr lang="en-US" dirty="0" err="1" smtClean="0">
                <a:latin typeface="Calibri"/>
              </a:rPr>
              <a:t>brix</a:t>
            </a:r>
            <a:r>
              <a:rPr lang="en-US" dirty="0" smtClean="0">
                <a:latin typeface="Calibri"/>
              </a:rPr>
              <a:t> decreased.</a:t>
            </a:r>
          </a:p>
          <a:p>
            <a:r>
              <a:rPr lang="en-US" dirty="0" smtClean="0">
                <a:latin typeface="Calibri"/>
              </a:rPr>
              <a:t>Clarification effect increase by 2 to 3 ⁰ </a:t>
            </a:r>
          </a:p>
          <a:p>
            <a:r>
              <a:rPr lang="en-US" dirty="0" smtClean="0">
                <a:latin typeface="Calibri"/>
              </a:rPr>
              <a:t>No cleaning required.</a:t>
            </a:r>
          </a:p>
          <a:p>
            <a:r>
              <a:rPr lang="en-US" dirty="0" smtClean="0">
                <a:latin typeface="Calibri"/>
              </a:rPr>
              <a:t>Reduction in juice velocity.</a:t>
            </a:r>
          </a:p>
          <a:p>
            <a:r>
              <a:rPr lang="en-US" dirty="0" smtClean="0">
                <a:latin typeface="Calibri"/>
              </a:rPr>
              <a:t>Cost effective.</a:t>
            </a:r>
          </a:p>
          <a:p>
            <a:r>
              <a:rPr lang="en-US" dirty="0" smtClean="0">
                <a:latin typeface="Calibri"/>
              </a:rPr>
              <a:t>Shining  juice without </a:t>
            </a:r>
            <a:r>
              <a:rPr lang="en-US" dirty="0" err="1" smtClean="0">
                <a:latin typeface="Calibri"/>
              </a:rPr>
              <a:t>bagacillo</a:t>
            </a:r>
            <a:r>
              <a:rPr lang="en-US" dirty="0" smtClean="0">
                <a:latin typeface="Calibri"/>
              </a:rPr>
              <a:t> and</a:t>
            </a:r>
          </a:p>
          <a:p>
            <a:pPr>
              <a:buNone/>
            </a:pPr>
            <a:r>
              <a:rPr lang="en-US" dirty="0" smtClean="0">
                <a:latin typeface="Calibri"/>
              </a:rPr>
              <a:t>Mud carryovers.</a:t>
            </a:r>
          </a:p>
          <a:p>
            <a:pPr>
              <a:buNone/>
            </a:pPr>
            <a:r>
              <a:rPr lang="en-US" dirty="0" smtClean="0">
                <a:latin typeface="Calibri"/>
              </a:rPr>
              <a:t>Reduction in </a:t>
            </a:r>
            <a:r>
              <a:rPr lang="en-US" dirty="0" err="1" smtClean="0">
                <a:latin typeface="Calibri"/>
              </a:rPr>
              <a:t>CaO</a:t>
            </a:r>
            <a:r>
              <a:rPr lang="en-US" dirty="0" smtClean="0">
                <a:latin typeface="Calibri"/>
              </a:rPr>
              <a:t> contents of juice</a:t>
            </a:r>
          </a:p>
          <a:p>
            <a:pPr>
              <a:buNone/>
            </a:pPr>
            <a:r>
              <a:rPr lang="en-US" dirty="0" smtClean="0">
                <a:latin typeface="Calibri"/>
              </a:rPr>
              <a:t>From 900 to 600 </a:t>
            </a:r>
            <a:r>
              <a:rPr lang="en-US" dirty="0" err="1" smtClean="0">
                <a:latin typeface="Calibri"/>
              </a:rPr>
              <a:t>ppm</a:t>
            </a:r>
            <a:r>
              <a:rPr lang="en-US" dirty="0" smtClean="0">
                <a:latin typeface="Calibri"/>
              </a:rPr>
              <a:t>.</a:t>
            </a:r>
          </a:p>
          <a:p>
            <a:pPr>
              <a:buNone/>
            </a:pPr>
            <a:endParaRPr lang="en-US" dirty="0" smtClean="0">
              <a:latin typeface="Calibri"/>
            </a:endParaRPr>
          </a:p>
          <a:p>
            <a:pPr>
              <a:buNone/>
            </a:pPr>
            <a:endParaRPr lang="en-US" dirty="0"/>
          </a:p>
        </p:txBody>
      </p:sp>
      <p:pic>
        <p:nvPicPr>
          <p:cNvPr id="4" name="Picture 3" descr="DC Heater.jpg"/>
          <p:cNvPicPr>
            <a:picLocks noChangeAspect="1"/>
          </p:cNvPicPr>
          <p:nvPr/>
        </p:nvPicPr>
        <p:blipFill>
          <a:blip r:embed="rId2"/>
          <a:stretch>
            <a:fillRect/>
          </a:stretch>
        </p:blipFill>
        <p:spPr>
          <a:xfrm>
            <a:off x="5257800" y="3581400"/>
            <a:ext cx="2667000" cy="2971800"/>
          </a:xfrm>
          <a:prstGeom prst="rect">
            <a:avLst/>
          </a:prstGeom>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270</TotalTime>
  <Words>863</Words>
  <Application>Microsoft Office PowerPoint</Application>
  <PresentationFormat>On-screen Show (4:3)</PresentationFormat>
  <Paragraphs>84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Book Antiqua</vt:lpstr>
      <vt:lpstr>Calibri</vt:lpstr>
      <vt:lpstr>Century Schoolbook</vt:lpstr>
      <vt:lpstr>Wingdings</vt:lpstr>
      <vt:lpstr>Wingdings 2</vt:lpstr>
      <vt:lpstr>Oriel</vt:lpstr>
      <vt:lpstr>PowerPoint Presentation</vt:lpstr>
      <vt:lpstr>Haseeb Waqas Sugar Mills Ltd    EFFICIENCY OF JUICE CLARIFIER</vt:lpstr>
      <vt:lpstr>ABSTRACT</vt:lpstr>
      <vt:lpstr>INTRODUCTION</vt:lpstr>
      <vt:lpstr>CONTD…</vt:lpstr>
      <vt:lpstr>CONTD…</vt:lpstr>
      <vt:lpstr>CONTD…</vt:lpstr>
      <vt:lpstr>CONTD…</vt:lpstr>
      <vt:lpstr>CONTD…</vt:lpstr>
      <vt:lpstr>PowerPoint Presentation</vt:lpstr>
      <vt:lpstr>Design of DC Heater (HWSML)</vt:lpstr>
      <vt:lpstr>Installation of WEIR box</vt:lpstr>
      <vt:lpstr>Conclusion</vt:lpstr>
      <vt:lpstr>ACKNOWLEDGMENT</vt:lpstr>
      <vt:lpstr>THANKS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EFFICIENCY OF JUICE CLARIFIER/ BAGASSE CILLO REMOVAL HASEEB WAQAS SUGAR MILLS LIMITED  ALIPUR – JATOI</dc:title>
  <dc:creator>ZAHID MAHMOOD</dc:creator>
  <cp:lastModifiedBy>ZAHID MAHMOOD</cp:lastModifiedBy>
  <cp:revision>111</cp:revision>
  <dcterms:created xsi:type="dcterms:W3CDTF">2006-08-16T00:00:00Z</dcterms:created>
  <dcterms:modified xsi:type="dcterms:W3CDTF">2016-07-19T04:12:37Z</dcterms:modified>
</cp:coreProperties>
</file>